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8.xml" ContentType="application/vnd.openxmlformats-officedocument.theme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26"/>
  </p:notesMasterIdLst>
  <p:handoutMasterIdLst>
    <p:handoutMasterId r:id="rId27"/>
  </p:handoutMasterIdLst>
  <p:sldIdLst>
    <p:sldId id="256" r:id="rId10"/>
    <p:sldId id="257" r:id="rId11"/>
    <p:sldId id="261" r:id="rId12"/>
    <p:sldId id="262" r:id="rId13"/>
    <p:sldId id="263" r:id="rId14"/>
    <p:sldId id="264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58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B12C3D"/>
    <a:srgbClr val="DF7023"/>
    <a:srgbClr val="0F787D"/>
    <a:srgbClr val="000000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29" autoAdjust="0"/>
    <p:restoredTop sz="50000" autoAdjust="0"/>
  </p:normalViewPr>
  <p:slideViewPr>
    <p:cSldViewPr snapToGrid="0">
      <p:cViewPr>
        <p:scale>
          <a:sx n="110" d="100"/>
          <a:sy n="110" d="100"/>
        </p:scale>
        <p:origin x="104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9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commentAuthors" Target="commentAuthors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05748-ED2D-D64E-99DF-8786916463A4}" type="datetime1">
              <a:rPr lang="en-US" smtClean="0"/>
              <a:t>12/4/18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2.jpg>
</file>

<file path=ppt/media/image13.jpg>
</file>

<file path=ppt/media/image14.jpg>
</file>

<file path=ppt/media/image15.png>
</file>

<file path=ppt/media/image16.png>
</file>

<file path=ppt/media/image18.jpg>
</file>

<file path=ppt/media/image19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AFACB-FB72-504C-9D79-2AB5728FD867}" type="datetime1">
              <a:rPr lang="en-US" smtClean="0"/>
              <a:t>12/4/18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jp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jp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1.emf"/><Relationship Id="rId3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1.emf"/><Relationship Id="rId3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5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6.png"/><Relationship Id="rId3" Type="http://schemas.openxmlformats.org/officeDocument/2006/relationships/image" Target="../media/image17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066" y="-14942"/>
            <a:ext cx="2324100" cy="13208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7391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14555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0526" y="1709351"/>
            <a:ext cx="426947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869156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661715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2237110"/>
            <a:ext cx="8805158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Section Break Line 1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C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3" name="Straight Connector 22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2"/>
            <a:ext cx="9144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5528235"/>
            <a:ext cx="7884696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5067118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43858" y="1570617"/>
            <a:ext cx="7672698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 smtClean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3309938" y="5206137"/>
            <a:ext cx="5565775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Insert Quote Attribution Here</a:t>
            </a:r>
            <a:endParaRPr lang="en-US" dirty="0"/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" y="1561545"/>
            <a:ext cx="557893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320315" y="4701328"/>
            <a:ext cx="557893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162932" y="1578919"/>
            <a:ext cx="3755643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162933" y="5766677"/>
            <a:ext cx="3755642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photo caption(s) here.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8920"/>
            <a:ext cx="4242014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5067207" y="1573229"/>
            <a:ext cx="1851807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023274" y="1573229"/>
            <a:ext cx="183949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067207" y="3914118"/>
            <a:ext cx="1851807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023274" y="3914118"/>
            <a:ext cx="183949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2054"/>
            <a:ext cx="4242014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39486" y="1578919"/>
            <a:ext cx="4557485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884057" y="3690747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4884057" y="1578919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7206343" y="1572054"/>
            <a:ext cx="1720170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photo caption(s) here.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39486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239939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Figure Title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2652483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Click to Insert Chart or Table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623811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6624264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Figure Title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229186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Click to Insert Chart or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227013" y="1585784"/>
            <a:ext cx="848155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Click to Insert Chart or Table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246744" y="1578919"/>
            <a:ext cx="421744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Comparative Data 1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46742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4672705" y="1572054"/>
            <a:ext cx="4217756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Comparative Data 2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4673015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5245111"/>
            <a:ext cx="9144000" cy="1612889"/>
            <a:chOff x="-1276426" y="5245111"/>
            <a:chExt cx="9144000" cy="161288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822622" y="524511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276426" y="524566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5240939"/>
            <a:ext cx="6400800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Presenter Name Here</a:t>
            </a:r>
            <a:br>
              <a:rPr lang="en-US" dirty="0" smtClean="0"/>
            </a:br>
            <a:r>
              <a:rPr lang="en-US" dirty="0" smtClean="0"/>
              <a:t>Email Here</a:t>
            </a:r>
            <a:br>
              <a:rPr lang="en-US" dirty="0" smtClean="0"/>
            </a:br>
            <a:r>
              <a:rPr lang="en-US" dirty="0" smtClean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5428" y="678404"/>
            <a:ext cx="3544298" cy="3028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0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Fount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udents with NYC sky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</p:txBody>
      </p:sp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win A Stevens H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mpus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7063" y="1170132"/>
            <a:ext cx="5216937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23826" y="3534870"/>
            <a:ext cx="3828116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3845138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8" Type="http://schemas.openxmlformats.org/officeDocument/2006/relationships/image" Target="../media/image11.emf"/><Relationship Id="rId9" Type="http://schemas.openxmlformats.org/officeDocument/2006/relationships/image" Target="../media/image2.emf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8.xml"/><Relationship Id="rId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21.xml"/><Relationship Id="rId2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4" Type="http://schemas.openxmlformats.org/officeDocument/2006/relationships/theme" Target="../theme/theme7.xml"/><Relationship Id="rId5" Type="http://schemas.openxmlformats.org/officeDocument/2006/relationships/image" Target="../media/image11.emf"/><Relationship Id="rId6" Type="http://schemas.openxmlformats.org/officeDocument/2006/relationships/image" Target="../media/image2.emf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theme" Target="../theme/theme8.xml"/><Relationship Id="rId6" Type="http://schemas.openxmlformats.org/officeDocument/2006/relationships/image" Target="../media/image11.emf"/><Relationship Id="rId7" Type="http://schemas.openxmlformats.org/officeDocument/2006/relationships/image" Target="../media/image2.emf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803" r:id="rId2"/>
    <p:sldLayoutId id="2147483804" r:id="rId3"/>
    <p:sldLayoutId id="2147483805" r:id="rId4"/>
    <p:sldLayoutId id="2147483773" r:id="rId5"/>
    <p:sldLayoutId id="2147483771" r:id="rId6"/>
    <p:sldLayoutId id="2147483799" r:id="rId7"/>
    <p:sldLayoutId id="2147483764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6099048" y="6419355"/>
            <a:ext cx="3044952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6419912"/>
            <a:ext cx="6099048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6446520"/>
            <a:ext cx="9144000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6" name="Slide Number Placeholder 1"/>
          <p:cNvSpPr>
            <a:spLocks noGrp="1"/>
          </p:cNvSpPr>
          <p:nvPr userDrawn="1"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9144000" cy="928827"/>
            <a:chOff x="0" y="0"/>
            <a:chExt cx="9144000" cy="92882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image" Target="../media/image20.JP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auto_examples/cluster/plot_kmeans_silhouette_analysis.html" TargetMode="External"/><Relationship Id="rId4" Type="http://schemas.openxmlformats.org/officeDocument/2006/relationships/hyperlink" Target="http://www.sthda.com/english/wiki/print.php?id=239" TargetMode="External"/><Relationship Id="rId5" Type="http://schemas.openxmlformats.org/officeDocument/2006/relationships/hyperlink" Target="http://www.jstatsoft.org/v61/i06/paper" TargetMode="External"/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www.datanovia.com/en/lessons/determining-the-optimal-number-of-clusters-3-must-know-methods/#elbow-method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data.cityofchicago.org/Public-Safety/Crimes-One-year-prior-to-present/x2n5-8w5q/data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>
          <a:xfrm>
            <a:off x="123825" y="3374570"/>
            <a:ext cx="3999441" cy="486230"/>
          </a:xfrm>
        </p:spPr>
        <p:txBody>
          <a:bodyPr/>
          <a:lstStyle/>
          <a:p>
            <a:r>
              <a:rPr lang="en-US" dirty="0" smtClean="0"/>
              <a:t>Prediction using Cluster 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23825" y="2387600"/>
            <a:ext cx="5000999" cy="986970"/>
          </a:xfrm>
        </p:spPr>
        <p:txBody>
          <a:bodyPr/>
          <a:lstStyle/>
          <a:p>
            <a:r>
              <a:rPr lang="en-US" dirty="0" smtClean="0"/>
              <a:t>Chicago City Crime Data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289036" y="5635173"/>
            <a:ext cx="1323444" cy="325361"/>
          </a:xfrm>
        </p:spPr>
        <p:txBody>
          <a:bodyPr/>
          <a:lstStyle/>
          <a:p>
            <a:r>
              <a:rPr lang="en-US"/>
              <a:t>Mansi Padalia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401" y="4401316"/>
            <a:ext cx="1217873" cy="1248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799" y="4401316"/>
            <a:ext cx="1233857" cy="12338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019" y="4401315"/>
            <a:ext cx="1270000" cy="1233857"/>
          </a:xfrm>
          <a:prstGeom prst="rect">
            <a:avLst/>
          </a:prstGeom>
        </p:spPr>
      </p:pic>
      <p:sp>
        <p:nvSpPr>
          <p:cNvPr id="9" name="Text Placeholder 3"/>
          <p:cNvSpPr txBox="1">
            <a:spLocks/>
          </p:cNvSpPr>
          <p:nvPr/>
        </p:nvSpPr>
        <p:spPr>
          <a:xfrm>
            <a:off x="3595697" y="5626701"/>
            <a:ext cx="1323444" cy="325361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Akash </a:t>
            </a:r>
            <a:r>
              <a:rPr lang="en-US" dirty="0" err="1" smtClean="0"/>
              <a:t>Dhotre</a:t>
            </a:r>
            <a:endParaRPr lang="en-US" dirty="0"/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6850586" y="5618233"/>
            <a:ext cx="1692310" cy="325361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Vaibhav</a:t>
            </a:r>
            <a:r>
              <a:rPr lang="en-US" dirty="0" smtClean="0"/>
              <a:t> </a:t>
            </a:r>
            <a:r>
              <a:rPr lang="en-US" dirty="0" err="1" smtClean="0"/>
              <a:t>Shanbhag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75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30 indices for determining the relevant number of clusters </a:t>
            </a:r>
            <a:endParaRPr lang="en-US" dirty="0" smtClean="0"/>
          </a:p>
          <a:p>
            <a:r>
              <a:rPr lang="en-US" dirty="0"/>
              <a:t>P</a:t>
            </a:r>
            <a:r>
              <a:rPr lang="en-US" dirty="0" smtClean="0"/>
              <a:t>roposes </a:t>
            </a:r>
            <a:r>
              <a:rPr lang="en-US" dirty="0"/>
              <a:t>to users the best clustering scheme </a:t>
            </a:r>
            <a:endParaRPr lang="en-US" dirty="0" smtClean="0"/>
          </a:p>
          <a:p>
            <a:r>
              <a:rPr lang="en-US" dirty="0" smtClean="0"/>
              <a:t>Includes gap statistic, silhouette method and 28 other indices (references)</a:t>
            </a:r>
          </a:p>
          <a:p>
            <a:r>
              <a:rPr lang="en-US" dirty="0" smtClean="0"/>
              <a:t>Location </a:t>
            </a:r>
            <a:r>
              <a:rPr lang="en-US" dirty="0"/>
              <a:t>of </a:t>
            </a:r>
            <a:r>
              <a:rPr lang="en-US" dirty="0" smtClean="0"/>
              <a:t>maximum frequency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Number of Clusters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NbClust</a:t>
            </a:r>
            <a:r>
              <a:rPr lang="en-US" dirty="0" smtClean="0"/>
              <a:t>() function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682" y="3032567"/>
            <a:ext cx="4281469" cy="284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55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7013" y="1732501"/>
            <a:ext cx="8691562" cy="4384542"/>
          </a:xfrm>
        </p:spPr>
        <p:txBody>
          <a:bodyPr/>
          <a:lstStyle/>
          <a:p>
            <a:pPr defTabSz="914400">
              <a:spcAft>
                <a:spcPts val="0"/>
              </a:spcAft>
            </a:pPr>
            <a:r>
              <a:rPr lang="en-US" dirty="0" err="1" smtClean="0"/>
              <a:t>crimeForCluster</a:t>
            </a:r>
            <a:r>
              <a:rPr lang="en-US" dirty="0" smtClean="0"/>
              <a:t> → IUCR, Arrest, Beat, Ward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Clustering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Optimal value of </a:t>
            </a:r>
            <a:r>
              <a:rPr lang="en-US" i="1" dirty="0" smtClean="0"/>
              <a:t>k</a:t>
            </a:r>
            <a:r>
              <a:rPr lang="en-US" dirty="0" smtClean="0"/>
              <a:t>=3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2199190"/>
            <a:ext cx="7599262" cy="5092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2930878"/>
            <a:ext cx="7277100" cy="9381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5029234"/>
            <a:ext cx="1397000" cy="4826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164466" y="5104432"/>
            <a:ext cx="2081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Accuracy → 78.55% 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4137982"/>
            <a:ext cx="5791822" cy="59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56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Clustering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C50 on Each Cluster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1709350"/>
            <a:ext cx="4356562" cy="7560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2760594"/>
            <a:ext cx="4356562" cy="86228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3941212"/>
            <a:ext cx="8691562" cy="82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2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Random Sample of 33% original data</a:t>
            </a:r>
          </a:p>
          <a:p>
            <a:r>
              <a:rPr lang="en-US" dirty="0" smtClean="0"/>
              <a:t>KNN, with </a:t>
            </a:r>
            <a:r>
              <a:rPr lang="en-US" i="1" dirty="0" smtClean="0"/>
              <a:t>k </a:t>
            </a:r>
            <a:r>
              <a:rPr lang="en-US" dirty="0" smtClean="0"/>
              <a:t>= 3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Sample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KNN Prediction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885" y="2565560"/>
            <a:ext cx="6027233" cy="207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5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729" y="1886673"/>
            <a:ext cx="4685782" cy="307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49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227013" y="1481559"/>
            <a:ext cx="8691562" cy="4612336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hlinkClick r:id="rId2"/>
              </a:rPr>
              <a:t>https://www.datanovia.com/en/lessons/determining-the-optimal-number-of-clusters-3-must-know-methods/#</a:t>
            </a:r>
            <a:r>
              <a:rPr lang="en-US" dirty="0" smtClean="0">
                <a:hlinkClick r:id="rId2"/>
              </a:rPr>
              <a:t>elbow-method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scikit-learn.org/stable/auto_examples/cluster/plot_kmeans_silhouette_analysis.html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www.sthda.com/english/wiki/print.php?id=239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5"/>
              </a:rPr>
              <a:t>Charrad </a:t>
            </a:r>
            <a:r>
              <a:rPr lang="en-US" dirty="0">
                <a:hlinkClick r:id="rId5"/>
              </a:rPr>
              <a:t>et al., </a:t>
            </a:r>
            <a:r>
              <a:rPr lang="en-US" dirty="0" smtClean="0">
                <a:hlinkClick r:id="rId5"/>
              </a:rPr>
              <a:t>2014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58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b="1" dirty="0" smtClean="0"/>
              <a:t>Thank You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02976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Dataset: </a:t>
            </a:r>
            <a:r>
              <a:rPr lang="en-US" sz="1400" dirty="0">
                <a:hlinkClick r:id="rId2"/>
              </a:rPr>
              <a:t>https://</a:t>
            </a:r>
            <a:r>
              <a:rPr lang="en-US" sz="1400" dirty="0" smtClean="0">
                <a:hlinkClick r:id="rId2"/>
              </a:rPr>
              <a:t>data.cityofchicago.org/Public-Safety/Crimes-One-year-prior-to-present/x2n5-8w5q/data</a:t>
            </a:r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Size: 263,803 observations with 17 variables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Variables: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Case #, Date Of Occurrence, Block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IUCR </a:t>
            </a:r>
            <a:r>
              <a:rPr lang="mr-IN" sz="1400" dirty="0" smtClean="0"/>
              <a:t>–</a:t>
            </a:r>
            <a:r>
              <a:rPr lang="en-US" sz="1400" dirty="0" smtClean="0"/>
              <a:t> </a:t>
            </a:r>
            <a:r>
              <a:rPr lang="en-US" sz="1400" dirty="0"/>
              <a:t>C</a:t>
            </a:r>
            <a:r>
              <a:rPr lang="en-US" sz="1400" dirty="0" smtClean="0"/>
              <a:t>odes to </a:t>
            </a:r>
            <a:r>
              <a:rPr lang="en-US" sz="1400" dirty="0"/>
              <a:t>classify criminal incidents</a:t>
            </a:r>
            <a:endParaRPr lang="en-US" sz="1400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Primary Description, Secondary Description, </a:t>
            </a:r>
            <a:r>
              <a:rPr lang="en-US" sz="1400" dirty="0"/>
              <a:t>Location </a:t>
            </a:r>
            <a:r>
              <a:rPr lang="en-US" sz="1400" dirty="0" smtClean="0"/>
              <a:t>Description, Domestic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X &amp;Y coordinates, Latitude, Longitude, Location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Arrest </a:t>
            </a:r>
            <a:r>
              <a:rPr lang="mr-IN" sz="1400" dirty="0" smtClean="0"/>
              <a:t>–</a:t>
            </a:r>
            <a:r>
              <a:rPr lang="en-US" sz="1400" dirty="0" smtClean="0"/>
              <a:t> Flag indicating the criminal arrest status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Beat, Ward </a:t>
            </a:r>
            <a:r>
              <a:rPr lang="mr-IN" sz="1400" dirty="0" smtClean="0"/>
              <a:t>–</a:t>
            </a:r>
            <a:r>
              <a:rPr lang="en-US" sz="1400" dirty="0" smtClean="0"/>
              <a:t> Boundaries of Police Stations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Insights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51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Remove duplicate </a:t>
            </a:r>
            <a:r>
              <a:rPr lang="en-US" b="1" dirty="0" smtClean="0"/>
              <a:t>case numbers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Remove records with missing </a:t>
            </a:r>
            <a:r>
              <a:rPr lang="en-US" b="1" dirty="0" smtClean="0"/>
              <a:t>latitude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Remove records with missing </a:t>
            </a:r>
            <a:r>
              <a:rPr lang="en-US" b="1" dirty="0" smtClean="0"/>
              <a:t>ward number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Remove </a:t>
            </a:r>
            <a:r>
              <a:rPr lang="en-US" b="1" dirty="0" smtClean="0"/>
              <a:t>illogical values</a:t>
            </a:r>
            <a:r>
              <a:rPr lang="en-US" dirty="0" smtClean="0"/>
              <a:t>, like ‘CASE#’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Convert </a:t>
            </a:r>
            <a:r>
              <a:rPr lang="en-US" b="1" dirty="0" smtClean="0"/>
              <a:t>dates</a:t>
            </a:r>
            <a:r>
              <a:rPr lang="en-US" dirty="0" smtClean="0"/>
              <a:t> from FCT to </a:t>
            </a:r>
            <a:r>
              <a:rPr lang="en-US" dirty="0" err="1" smtClean="0"/>
              <a:t>POSIXct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Split date column into </a:t>
            </a:r>
            <a:r>
              <a:rPr lang="en-US" b="1" dirty="0" smtClean="0"/>
              <a:t>date &amp; time</a:t>
            </a:r>
            <a:r>
              <a:rPr lang="en-US" dirty="0" smtClean="0"/>
              <a:t> column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Add </a:t>
            </a:r>
            <a:r>
              <a:rPr lang="en-US" b="1" dirty="0" smtClean="0"/>
              <a:t>day &amp; month</a:t>
            </a:r>
            <a:r>
              <a:rPr lang="en-US" dirty="0" smtClean="0"/>
              <a:t> column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Bucket crime types into </a:t>
            </a:r>
            <a:r>
              <a:rPr lang="en-US" b="1" dirty="0" smtClean="0"/>
              <a:t>defined types</a:t>
            </a:r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 and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726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Visualization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1112109"/>
            <a:ext cx="4379711" cy="236769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263" y="1112109"/>
            <a:ext cx="3918312" cy="239687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2" y="3635672"/>
            <a:ext cx="4379711" cy="24582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438" y="3635673"/>
            <a:ext cx="4199562" cy="247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9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Visualization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47" y="954216"/>
            <a:ext cx="4490978" cy="25467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895" y="954216"/>
            <a:ext cx="4207680" cy="25767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638" y="3530954"/>
            <a:ext cx="4780344" cy="256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06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Find Optimal number of clusters for k-means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Apply k-means with derived value for ‘k’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For each cluster </a:t>
            </a:r>
            <a:r>
              <a:rPr lang="mr-IN" sz="2000" dirty="0" smtClean="0"/>
              <a:t>–</a:t>
            </a:r>
            <a:r>
              <a:rPr lang="en-US" sz="2000" dirty="0" smtClean="0"/>
              <a:t> predict using C50 decision tree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Comparing results against a random sample of the data using </a:t>
            </a:r>
            <a:r>
              <a:rPr lang="en-US" sz="2000" dirty="0" err="1" smtClean="0"/>
              <a:t>knn</a:t>
            </a:r>
            <a:r>
              <a:rPr lang="en-US" sz="2000" dirty="0" smtClean="0"/>
              <a:t> prediction algorithm</a:t>
            </a:r>
            <a:endParaRPr lang="en-US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2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otal </a:t>
            </a:r>
            <a:r>
              <a:rPr lang="en-US" dirty="0"/>
              <a:t>intra-cluster </a:t>
            </a:r>
            <a:r>
              <a:rPr lang="en-US" dirty="0" smtClean="0"/>
              <a:t>variation</a:t>
            </a:r>
          </a:p>
          <a:p>
            <a:r>
              <a:rPr lang="en-US" dirty="0"/>
              <a:t>T</a:t>
            </a:r>
            <a:r>
              <a:rPr lang="en-US" dirty="0" smtClean="0"/>
              <a:t>otal </a:t>
            </a:r>
            <a:r>
              <a:rPr lang="en-US" dirty="0"/>
              <a:t>within-cluster sum of </a:t>
            </a:r>
            <a:r>
              <a:rPr lang="en-US" dirty="0" smtClean="0"/>
              <a:t>square</a:t>
            </a:r>
          </a:p>
          <a:p>
            <a:r>
              <a:rPr lang="en-US" dirty="0" smtClean="0"/>
              <a:t>For a range of </a:t>
            </a:r>
            <a:r>
              <a:rPr lang="en-US" dirty="0"/>
              <a:t>k, calculate the total within-cluster sum of </a:t>
            </a:r>
            <a:r>
              <a:rPr lang="en-US" dirty="0" smtClean="0"/>
              <a:t>square</a:t>
            </a:r>
          </a:p>
          <a:p>
            <a:r>
              <a:rPr lang="en-US" dirty="0"/>
              <a:t>Plot the curve of </a:t>
            </a:r>
            <a:r>
              <a:rPr lang="en-US" dirty="0" err="1" smtClean="0"/>
              <a:t>wss</a:t>
            </a:r>
            <a:r>
              <a:rPr lang="en-US" dirty="0" smtClean="0"/>
              <a:t> vs k</a:t>
            </a:r>
          </a:p>
          <a:p>
            <a:r>
              <a:rPr lang="en-US" dirty="0"/>
              <a:t>L</a:t>
            </a:r>
            <a:r>
              <a:rPr lang="en-US" dirty="0" smtClean="0"/>
              <a:t>ocation </a:t>
            </a:r>
            <a:r>
              <a:rPr lang="en-US" dirty="0"/>
              <a:t>of a </a:t>
            </a:r>
            <a:r>
              <a:rPr lang="en-US" dirty="0" smtClean="0"/>
              <a:t>bend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Number of Clusters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Elbow Method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683" y="2959568"/>
            <a:ext cx="4009020" cy="313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 Measure of each </a:t>
            </a:r>
            <a:r>
              <a:rPr lang="en-US" dirty="0"/>
              <a:t>point in one </a:t>
            </a:r>
            <a:r>
              <a:rPr lang="en-US" dirty="0" smtClean="0"/>
              <a:t>cluster </a:t>
            </a:r>
            <a:r>
              <a:rPr lang="en-US" dirty="0"/>
              <a:t>→</a:t>
            </a:r>
            <a:r>
              <a:rPr lang="en-US" dirty="0" smtClean="0"/>
              <a:t> points </a:t>
            </a:r>
            <a:r>
              <a:rPr lang="en-US" dirty="0"/>
              <a:t>in the neighboring clusters</a:t>
            </a:r>
            <a:endParaRPr lang="en-US" dirty="0" smtClean="0"/>
          </a:p>
          <a:p>
            <a:r>
              <a:rPr lang="en-US" dirty="0"/>
              <a:t>R</a:t>
            </a:r>
            <a:r>
              <a:rPr lang="en-US" dirty="0" smtClean="0"/>
              <a:t>ange </a:t>
            </a:r>
            <a:r>
              <a:rPr lang="en-US" dirty="0"/>
              <a:t>→</a:t>
            </a:r>
            <a:r>
              <a:rPr lang="en-US" dirty="0" smtClean="0"/>
              <a:t> </a:t>
            </a:r>
            <a:r>
              <a:rPr lang="en-US" dirty="0"/>
              <a:t>[-1, 1] </a:t>
            </a:r>
            <a:endParaRPr lang="en-US" dirty="0" smtClean="0"/>
          </a:p>
          <a:p>
            <a:r>
              <a:rPr lang="en-US" dirty="0" smtClean="0"/>
              <a:t>For a range of </a:t>
            </a:r>
            <a:r>
              <a:rPr lang="en-US" dirty="0"/>
              <a:t>k, computes </a:t>
            </a:r>
            <a:r>
              <a:rPr lang="en-US" dirty="0" smtClean="0"/>
              <a:t>average </a:t>
            </a:r>
            <a:r>
              <a:rPr lang="en-US" dirty="0"/>
              <a:t>silhouette of observations </a:t>
            </a:r>
            <a:endParaRPr lang="en-US" dirty="0" smtClean="0"/>
          </a:p>
          <a:p>
            <a:r>
              <a:rPr lang="en-US" dirty="0" smtClean="0"/>
              <a:t>Plot </a:t>
            </a:r>
            <a:r>
              <a:rPr lang="en-US" dirty="0"/>
              <a:t>the curve of </a:t>
            </a:r>
            <a:r>
              <a:rPr lang="en-US" i="1" dirty="0" err="1"/>
              <a:t>avg</a:t>
            </a:r>
            <a:r>
              <a:rPr lang="en-US" dirty="0" err="1"/>
              <a:t>.</a:t>
            </a:r>
            <a:r>
              <a:rPr lang="en-US" i="1" dirty="0" err="1"/>
              <a:t>sil</a:t>
            </a:r>
            <a:r>
              <a:rPr lang="en-US" i="1" dirty="0"/>
              <a:t> </a:t>
            </a:r>
            <a:r>
              <a:rPr lang="en-US" dirty="0" smtClean="0"/>
              <a:t>vs </a:t>
            </a:r>
            <a:r>
              <a:rPr lang="en-US" i="1" dirty="0" smtClean="0"/>
              <a:t>k</a:t>
            </a:r>
          </a:p>
          <a:p>
            <a:r>
              <a:rPr lang="en-US" dirty="0"/>
              <a:t>L</a:t>
            </a:r>
            <a:r>
              <a:rPr lang="en-US" dirty="0" smtClean="0"/>
              <a:t>ocation </a:t>
            </a:r>
            <a:r>
              <a:rPr lang="en-US" dirty="0"/>
              <a:t>of the maximum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Number of Clusters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Average Silhouette Method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683" y="2905246"/>
            <a:ext cx="4362492" cy="304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1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otal </a:t>
            </a:r>
            <a:r>
              <a:rPr lang="en-US" dirty="0"/>
              <a:t>within </a:t>
            </a:r>
            <a:r>
              <a:rPr lang="en-US" dirty="0" smtClean="0"/>
              <a:t>intra-cluster variation</a:t>
            </a:r>
          </a:p>
          <a:p>
            <a:r>
              <a:rPr lang="en-US" dirty="0"/>
              <a:t>E</a:t>
            </a:r>
            <a:r>
              <a:rPr lang="en-US" dirty="0" smtClean="0"/>
              <a:t>xpected </a:t>
            </a:r>
            <a:r>
              <a:rPr lang="en-US" dirty="0"/>
              <a:t>values under null reference </a:t>
            </a:r>
            <a:r>
              <a:rPr lang="en-US" dirty="0" smtClean="0"/>
              <a:t>distribution</a:t>
            </a:r>
          </a:p>
          <a:p>
            <a:r>
              <a:rPr lang="en-US" dirty="0" smtClean="0"/>
              <a:t>Plot </a:t>
            </a:r>
            <a:r>
              <a:rPr lang="en-US" dirty="0"/>
              <a:t>the curve of </a:t>
            </a:r>
            <a:r>
              <a:rPr lang="en-US" dirty="0" smtClean="0"/>
              <a:t>gap statistic vs k</a:t>
            </a:r>
          </a:p>
          <a:p>
            <a:r>
              <a:rPr lang="en-US" dirty="0"/>
              <a:t>V</a:t>
            </a:r>
            <a:r>
              <a:rPr lang="en-US" dirty="0" smtClean="0"/>
              <a:t>alue of the maximize </a:t>
            </a:r>
            <a:r>
              <a:rPr lang="en-US" dirty="0"/>
              <a:t>the gap statistic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Number of Clusters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Gap Statistic Method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900" y="3229336"/>
            <a:ext cx="4009020" cy="256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928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Slides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4316D"/>
      </a:accent1>
      <a:accent2>
        <a:srgbClr val="DF702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38289</TotalTime>
  <Words>413</Words>
  <Application>Microsoft Macintosh PowerPoint</Application>
  <PresentationFormat>On-screen Show (4:3)</PresentationFormat>
  <Paragraphs>92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Calibri</vt:lpstr>
      <vt:lpstr>Century Gothic</vt:lpstr>
      <vt:lpstr>Times New Roman</vt:lpstr>
      <vt:lpstr>Arial</vt:lpstr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Presentation</vt:lpstr>
      <vt:lpstr>Data Insights</vt:lpstr>
      <vt:lpstr>Data Exploration and Processing</vt:lpstr>
      <vt:lpstr>Data Visualization</vt:lpstr>
      <vt:lpstr>Data Visualization</vt:lpstr>
      <vt:lpstr>Our Approach</vt:lpstr>
      <vt:lpstr>Optimal Number of Clusters</vt:lpstr>
      <vt:lpstr>Optimal Number of Clusters</vt:lpstr>
      <vt:lpstr>Optimal Number of Clusters</vt:lpstr>
      <vt:lpstr>Optimal Number of Clusters</vt:lpstr>
      <vt:lpstr>K-means Clustering</vt:lpstr>
      <vt:lpstr>K-means Clustering</vt:lpstr>
      <vt:lpstr>Random Sample</vt:lpstr>
      <vt:lpstr>Questions</vt:lpstr>
      <vt:lpstr>References</vt:lpstr>
      <vt:lpstr>PowerPoint Presentation</vt:lpstr>
    </vt:vector>
  </TitlesOfParts>
  <Company>Stevens Institute of Technology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Mansi K Padalia</cp:lastModifiedBy>
  <cp:revision>1015</cp:revision>
  <cp:lastPrinted>2016-08-09T14:57:31Z</cp:lastPrinted>
  <dcterms:created xsi:type="dcterms:W3CDTF">2013-11-01T14:42:31Z</dcterms:created>
  <dcterms:modified xsi:type="dcterms:W3CDTF">2018-12-05T04:17:03Z</dcterms:modified>
</cp:coreProperties>
</file>